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>
      <p:cViewPr varScale="1">
        <p:scale>
          <a:sx n="63" d="100"/>
          <a:sy n="63" d="100"/>
        </p:scale>
        <p:origin x="34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651" y="0"/>
            <a:ext cx="4424119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5179769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142" y="6095999"/>
            <a:ext cx="3103913" cy="4032994"/>
          </a:xfrm>
        </p:spPr>
        <p:txBody>
          <a:bodyPr anchor="t">
            <a:normAutofit/>
          </a:bodyPr>
          <a:lstStyle>
            <a:lvl1pPr algn="r"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8469" y="4033400"/>
            <a:ext cx="2974586" cy="2062601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200" b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31081" y="5799411"/>
            <a:ext cx="23379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5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5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7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238897" y="1131629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143" y="1436547"/>
            <a:ext cx="4414013" cy="19150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0594" y="3644228"/>
            <a:ext cx="4292561" cy="7111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0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5606065" y="1016976"/>
            <a:ext cx="554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6988" y="1432565"/>
            <a:ext cx="746167" cy="932289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3449" y="1725173"/>
            <a:ext cx="3536581" cy="90302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2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8897" y="1131629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8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054" y="5687162"/>
            <a:ext cx="4475565" cy="2440837"/>
          </a:xfrm>
        </p:spPr>
        <p:txBody>
          <a:bodyPr anchor="t">
            <a:normAutofit/>
          </a:bodyPr>
          <a:lstStyle>
            <a:lvl1pPr algn="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0848" y="4039366"/>
            <a:ext cx="4352471" cy="1647796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33694" y="5375988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3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070" y="1432566"/>
            <a:ext cx="4412085" cy="19230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4055" y="3656533"/>
            <a:ext cx="2141660" cy="7098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8510" y="3656533"/>
            <a:ext cx="2144645" cy="7098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238897" y="1131629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0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238897" y="1131629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692" y="1432565"/>
            <a:ext cx="4410463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692" y="3652556"/>
            <a:ext cx="2143023" cy="126901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500" b="0" cap="none" baseline="0">
                <a:solidFill>
                  <a:schemeClr val="accent6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883" y="5069032"/>
            <a:ext cx="2143832" cy="56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8510" y="3652556"/>
            <a:ext cx="2144645" cy="126901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500" b="0" cap="none" baseline="0">
                <a:solidFill>
                  <a:schemeClr val="accent6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8510" y="5069032"/>
            <a:ext cx="2144645" cy="56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238897" y="1131629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0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7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884600" y="2004698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88" y="2305099"/>
            <a:ext cx="1590527" cy="3358356"/>
          </a:xfrm>
        </p:spPr>
        <p:txBody>
          <a:bodyPr anchor="b">
            <a:normAutofit/>
          </a:bodyPr>
          <a:lstStyle>
            <a:lvl1pPr algn="l"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404" y="1432565"/>
            <a:ext cx="2816751" cy="932289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4487" y="5664276"/>
            <a:ext cx="1590527" cy="4242484"/>
          </a:xfrm>
        </p:spPr>
        <p:txBody>
          <a:bodyPr>
            <a:normAutofit/>
          </a:bodyPr>
          <a:lstStyle>
            <a:lvl1pPr marL="0" indent="0" algn="l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4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5651" y="0"/>
            <a:ext cx="5486670" cy="12192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240876" y="0"/>
            <a:ext cx="2057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884600" y="2004698"/>
            <a:ext cx="23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37241" y="5740"/>
            <a:ext cx="2795827" cy="12192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003" y="2305099"/>
            <a:ext cx="1952409" cy="3353436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4488" y="5658539"/>
            <a:ext cx="1952846" cy="4242478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6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96" y="5177835"/>
            <a:ext cx="5829704" cy="70141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6857999" cy="12192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723131" cy="1219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21532" y="0"/>
            <a:ext cx="34289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88" y="1436547"/>
            <a:ext cx="4408508" cy="1915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4677" y="3644228"/>
            <a:ext cx="4284819" cy="7111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1989567" y="9465329"/>
            <a:ext cx="4733740" cy="134391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10/26/22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4718050" y="6599095"/>
            <a:ext cx="10462848" cy="137747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602" y="292611"/>
            <a:ext cx="478734" cy="573956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514350" rtl="0" eaLnBrk="1" latinLnBrk="0" hangingPunct="1">
        <a:lnSpc>
          <a:spcPct val="90000"/>
        </a:lnSpc>
        <a:spcBef>
          <a:spcPct val="0"/>
        </a:spcBef>
        <a:buNone/>
        <a:defRPr sz="21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3775" indent="-193775" algn="l" defTabSz="514350" rtl="0" eaLnBrk="1" latinLnBrk="0" hangingPunct="1">
        <a:lnSpc>
          <a:spcPct val="120000"/>
        </a:lnSpc>
        <a:spcBef>
          <a:spcPts val="563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47378" indent="-190203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708125" indent="-193775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961728" indent="-190203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222475" indent="-193775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481328" indent="-192024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825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680210" indent="-192024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825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002536" indent="-192024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825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263140" indent="-192024" algn="l" defTabSz="514350" rtl="0" eaLnBrk="1" latinLnBrk="0" hangingPunct="1">
        <a:lnSpc>
          <a:spcPct val="120000"/>
        </a:lnSpc>
        <a:spcBef>
          <a:spcPts val="281"/>
        </a:spcBef>
        <a:spcAft>
          <a:spcPts val="33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825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FAF198EF-5877-C931-6311-256208689182}"/>
              </a:ext>
            </a:extLst>
          </p:cNvPr>
          <p:cNvSpPr txBox="1"/>
          <p:nvPr/>
        </p:nvSpPr>
        <p:spPr>
          <a:xfrm>
            <a:off x="983044" y="1782270"/>
            <a:ext cx="50997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Oak Valley is a great place to learn where students act safely, respectfully and responsibly.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99B749-FA15-709D-B2C4-55CCC0AB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618" y="374163"/>
            <a:ext cx="3738623" cy="1369435"/>
          </a:xfrm>
        </p:spPr>
        <p:txBody>
          <a:bodyPr>
            <a:noAutofit/>
          </a:bodyPr>
          <a:lstStyle/>
          <a:p>
            <a:r>
              <a:rPr lang="en-US" sz="2600" b="1" dirty="0"/>
              <a:t>Oak Valley Elementary</a:t>
            </a:r>
            <a:br>
              <a:rPr lang="en-US" sz="2600" b="1" dirty="0"/>
            </a:br>
            <a:r>
              <a:rPr lang="en-US" sz="2600" b="1" dirty="0"/>
              <a:t>School Improvement Plan (SIP)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9DB57-D115-51A1-49F0-F37B283D1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609" y="2934888"/>
            <a:ext cx="5307492" cy="1277065"/>
          </a:xfrm>
        </p:spPr>
        <p:txBody>
          <a:bodyPr/>
          <a:lstStyle/>
          <a:p>
            <a:r>
              <a:rPr lang="en-US" sz="2400" b="1" i="1" u="sng" dirty="0">
                <a:solidFill>
                  <a:schemeClr val="tx1"/>
                </a:solidFill>
              </a:rPr>
              <a:t>Focus Area: Academics 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Increase the Number of Oak Valley Students Reading on Grade Level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0D15E83-677D-F75D-5BDA-1D96C6922E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19241" y="393859"/>
            <a:ext cx="1246495" cy="124649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6BD91-5490-8F95-E730-5EB94845C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770780" y="4250624"/>
            <a:ext cx="3397419" cy="2137461"/>
          </a:xfrm>
        </p:spPr>
        <p:txBody>
          <a:bodyPr numCol="2"/>
          <a:lstStyle/>
          <a:p>
            <a:r>
              <a:rPr lang="en-US" sz="1000" u="sng" dirty="0">
                <a:solidFill>
                  <a:schemeClr val="tx1"/>
                </a:solidFill>
              </a:rPr>
              <a:t>Teaching Moves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RTI and Small-Group Instructional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Literacy Strategies Across the Curriculum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Visible Learning Strategies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Collective Teacher Efficacy</a:t>
            </a:r>
          </a:p>
          <a:p>
            <a:r>
              <a:rPr lang="en-US" sz="1000" u="sng" dirty="0">
                <a:solidFill>
                  <a:schemeClr val="tx1"/>
                </a:solidFill>
              </a:rPr>
              <a:t>Data Reviews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NSCAS and MAP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Amira/Lexia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HMH Assessments</a:t>
            </a:r>
          </a:p>
          <a:p>
            <a:endParaRPr lang="en-US" sz="1050" dirty="0"/>
          </a:p>
          <a:p>
            <a:endParaRPr lang="en-US" sz="1600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9D59E610-7CD9-8DBB-120D-BEC9FA67BF4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353987"/>
              </p:ext>
            </p:extLst>
          </p:nvPr>
        </p:nvGraphicFramePr>
        <p:xfrm>
          <a:off x="974846" y="4398380"/>
          <a:ext cx="1710481" cy="1769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11">
                  <a:extLst>
                    <a:ext uri="{9D8B030D-6E8A-4147-A177-3AD203B41FA5}">
                      <a16:colId xmlns:a16="http://schemas.microsoft.com/office/drawing/2014/main" val="4203217194"/>
                    </a:ext>
                  </a:extLst>
                </a:gridCol>
                <a:gridCol w="1111170">
                  <a:extLst>
                    <a:ext uri="{9D8B030D-6E8A-4147-A177-3AD203B41FA5}">
                      <a16:colId xmlns:a16="http://schemas.microsoft.com/office/drawing/2014/main" val="4271505426"/>
                    </a:ext>
                  </a:extLst>
                </a:gridCol>
              </a:tblGrid>
              <a:tr h="637127">
                <a:tc>
                  <a:txBody>
                    <a:bodyPr/>
                    <a:lstStyle/>
                    <a:p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Reading on Grade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770047"/>
                  </a:ext>
                </a:extLst>
              </a:tr>
              <a:tr h="377300">
                <a:tc>
                  <a:txBody>
                    <a:bodyPr/>
                    <a:lstStyle/>
                    <a:p>
                      <a:r>
                        <a:rPr lang="en-US"/>
                        <a:t>Year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104016"/>
                  </a:ext>
                </a:extLst>
              </a:tr>
              <a:tr h="377300">
                <a:tc>
                  <a:txBody>
                    <a:bodyPr/>
                    <a:lstStyle/>
                    <a:p>
                      <a:r>
                        <a:rPr lang="en-US"/>
                        <a:t>Year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44022"/>
                  </a:ext>
                </a:extLst>
              </a:tr>
              <a:tr h="377300">
                <a:tc>
                  <a:txBody>
                    <a:bodyPr/>
                    <a:lstStyle/>
                    <a:p>
                      <a:r>
                        <a:rPr lang="en-US"/>
                        <a:t>Year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64.25%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5998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DE44011-F38F-B248-E4C2-F96511A83687}"/>
              </a:ext>
            </a:extLst>
          </p:cNvPr>
          <p:cNvSpPr txBox="1"/>
          <p:nvPr/>
        </p:nvSpPr>
        <p:spPr>
          <a:xfrm>
            <a:off x="974846" y="6298554"/>
            <a:ext cx="5107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u="sng" dirty="0"/>
              <a:t>Focus Area: Attendance and Behavior </a:t>
            </a:r>
          </a:p>
          <a:p>
            <a:pPr algn="r"/>
            <a:r>
              <a:rPr lang="en-US" sz="2000" dirty="0"/>
              <a:t>Increase Attendance and Reduce Behavior Incidents</a:t>
            </a:r>
          </a:p>
          <a:p>
            <a:endParaRPr lang="en-US" sz="2000" dirty="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CD9F9831-85BE-6802-B9CC-CB76D8E0B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84570"/>
              </p:ext>
            </p:extLst>
          </p:nvPr>
        </p:nvGraphicFramePr>
        <p:xfrm>
          <a:off x="4190035" y="7772071"/>
          <a:ext cx="1641572" cy="141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60">
                  <a:extLst>
                    <a:ext uri="{9D8B030D-6E8A-4147-A177-3AD203B41FA5}">
                      <a16:colId xmlns:a16="http://schemas.microsoft.com/office/drawing/2014/main" val="282067341"/>
                    </a:ext>
                  </a:extLst>
                </a:gridCol>
                <a:gridCol w="1035712">
                  <a:extLst>
                    <a:ext uri="{9D8B030D-6E8A-4147-A177-3AD203B41FA5}">
                      <a16:colId xmlns:a16="http://schemas.microsoft.com/office/drawing/2014/main" val="2381916967"/>
                    </a:ext>
                  </a:extLst>
                </a:gridCol>
              </a:tblGrid>
              <a:tr h="354587">
                <a:tc>
                  <a:txBody>
                    <a:bodyPr/>
                    <a:lstStyle/>
                    <a:p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55363"/>
                  </a:ext>
                </a:extLst>
              </a:tr>
              <a:tr h="354587"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189380"/>
                  </a:ext>
                </a:extLst>
              </a:tr>
              <a:tr h="354587">
                <a:tc>
                  <a:txBody>
                    <a:bodyPr/>
                    <a:lstStyle/>
                    <a:p>
                      <a:r>
                        <a:rPr lang="en-US" dirty="0"/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26043"/>
                  </a:ext>
                </a:extLst>
              </a:tr>
              <a:tr h="354587">
                <a:tc>
                  <a:txBody>
                    <a:bodyPr/>
                    <a:lstStyle/>
                    <a:p>
                      <a:r>
                        <a:rPr lang="en-US" dirty="0"/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49640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78744B9-D7EE-5F79-7CC5-138C05E2CBDB}"/>
              </a:ext>
            </a:extLst>
          </p:cNvPr>
          <p:cNvSpPr txBox="1"/>
          <p:nvPr/>
        </p:nvSpPr>
        <p:spPr>
          <a:xfrm>
            <a:off x="1180618" y="7703821"/>
            <a:ext cx="3009417" cy="249299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000" u="sng" dirty="0"/>
              <a:t>Attendance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Parent Engagement &amp;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Student Education &amp;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Individual, Class and Schoolwide goals and incentives</a:t>
            </a:r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r>
              <a:rPr lang="en-US" sz="1000" u="sng" dirty="0"/>
              <a:t>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Individual and Class Goals, Incentives, and Celebrations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MTSS-B Big 5 Data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Tier 1 Fidelity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Tier 2 CICO </a:t>
            </a:r>
          </a:p>
          <a:p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C8E49-6F91-0238-13E2-3EA2899770E4}"/>
              </a:ext>
            </a:extLst>
          </p:cNvPr>
          <p:cNvSpPr txBox="1"/>
          <p:nvPr/>
        </p:nvSpPr>
        <p:spPr>
          <a:xfrm>
            <a:off x="899609" y="9066074"/>
            <a:ext cx="47777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  <a:p>
            <a:r>
              <a:rPr lang="en-US" sz="2400" b="1" i="1" u="sng" dirty="0"/>
              <a:t>Focus Area: Staff Retention and Development</a:t>
            </a:r>
          </a:p>
          <a:p>
            <a:r>
              <a:rPr lang="en-US" sz="2000" dirty="0"/>
              <a:t>Improve Climate Survey Response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6428DF-EC25-7497-4036-DE7D77DBB81A}"/>
              </a:ext>
            </a:extLst>
          </p:cNvPr>
          <p:cNvSpPr txBox="1"/>
          <p:nvPr/>
        </p:nvSpPr>
        <p:spPr>
          <a:xfrm>
            <a:off x="860707" y="10327958"/>
            <a:ext cx="5022448" cy="1631216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1000" u="sng" dirty="0"/>
              <a:t>Collaboration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Grade Level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Faculty Workshop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Culture of Collective Teacher Efficacy</a:t>
            </a:r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r>
              <a:rPr lang="en-US" sz="1000" u="sng" dirty="0"/>
              <a:t>Consistency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Follow Student Handbook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Follow-up with Staff, Student and Family Concerns</a:t>
            </a:r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endParaRPr lang="en-US" sz="1000" u="sng" dirty="0"/>
          </a:p>
          <a:p>
            <a:r>
              <a:rPr lang="en-US" sz="1000" u="sng" dirty="0"/>
              <a:t>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Daily Emails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Weekly 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Family Newsletters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DAB15C-427D-DEA4-40CF-971E81636277}"/>
              </a:ext>
            </a:extLst>
          </p:cNvPr>
          <p:cNvSpPr txBox="1"/>
          <p:nvPr/>
        </p:nvSpPr>
        <p:spPr>
          <a:xfrm>
            <a:off x="860707" y="11516624"/>
            <a:ext cx="52220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O.W.L.S. Working Learning Succeeding</a:t>
            </a:r>
          </a:p>
        </p:txBody>
      </p:sp>
    </p:spTree>
    <p:extLst>
      <p:ext uri="{BB962C8B-B14F-4D97-AF65-F5344CB8AC3E}">
        <p14:creationId xmlns:p14="http://schemas.microsoft.com/office/powerpoint/2010/main" val="1665998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21873</TotalTime>
  <Words>204</Words>
  <Application>Microsoft Macintosh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Oak Valley Elementary School Improvement Plan (SIP)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 Valley Elementary School Improvement Plan (SIP)</dc:title>
  <dc:creator>Bradley Thiel</dc:creator>
  <cp:lastModifiedBy>Bradley Thiel</cp:lastModifiedBy>
  <cp:revision>3</cp:revision>
  <cp:lastPrinted>2022-10-28T15:29:04Z</cp:lastPrinted>
  <dcterms:created xsi:type="dcterms:W3CDTF">2022-09-19T20:17:59Z</dcterms:created>
  <dcterms:modified xsi:type="dcterms:W3CDTF">2022-10-31T14:41:50Z</dcterms:modified>
</cp:coreProperties>
</file>